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59" r:id="rId4"/>
    <p:sldId id="267" r:id="rId5"/>
    <p:sldId id="268" r:id="rId6"/>
    <p:sldId id="270" r:id="rId7"/>
    <p:sldId id="271" r:id="rId8"/>
    <p:sldId id="272" r:id="rId9"/>
    <p:sldId id="273" r:id="rId10"/>
    <p:sldId id="269" r:id="rId11"/>
    <p:sldId id="260" r:id="rId12"/>
    <p:sldId id="261" r:id="rId13"/>
    <p:sldId id="266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80BBA-FD4C-41D7-B4F5-C70BD0E0DCB3}" type="datetimeFigureOut">
              <a:rPr lang="pl-PL" smtClean="0"/>
              <a:t>2015-09-03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7044-5E77-4898-B31A-F6B4FE30CA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18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47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517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657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672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044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54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08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14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90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742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72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493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7044-5E77-4898-B31A-F6B4FE30CAC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210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54754-D7A5-4489-8487-4C2F6C619398}" type="datetime1">
              <a:rPr lang="pl-PL" smtClean="0"/>
              <a:t>2015-09-03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29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ED64-D57D-4457-BFA3-F98525DED545}" type="datetime1">
              <a:rPr lang="pl-PL" smtClean="0"/>
              <a:t>2015-09-03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55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E6B6-3CCE-41D5-B1AA-107352DBD424}" type="datetime1">
              <a:rPr lang="pl-PL" smtClean="0"/>
              <a:t>2015-09-03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34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D377-24C6-485C-9A4D-57E40A879B13}" type="datetime1">
              <a:rPr lang="pl-PL" smtClean="0"/>
              <a:t>2015-09-03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0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2A4B-6583-49A9-9366-EC5153B377DE}" type="datetime1">
              <a:rPr lang="pl-PL" smtClean="0"/>
              <a:t>2015-09-03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640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7838-F0B7-4CAD-9BB4-2B6E6F68EAD9}" type="datetime1">
              <a:rPr lang="pl-PL" smtClean="0"/>
              <a:t>2015-09-03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4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445C4-15F2-46DF-AE7D-58EC16AF96D1}" type="datetime1">
              <a:rPr lang="pl-PL" smtClean="0"/>
              <a:t>2015-09-03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0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9961-9971-452C-8212-8AE5B92229C8}" type="datetime1">
              <a:rPr lang="pl-PL" smtClean="0"/>
              <a:t>2015-09-03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74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CC6FD-BDB9-4EC8-B126-33D01446ACBF}" type="datetime1">
              <a:rPr lang="pl-PL" smtClean="0"/>
              <a:t>2015-09-03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44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6F19-F76D-4D8E-A204-6D4A7120C3B1}" type="datetime1">
              <a:rPr lang="pl-PL" smtClean="0"/>
              <a:t>2015-09-03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1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72DA-9B40-4F5E-9DA8-38886FAA9EE7}" type="datetime1">
              <a:rPr lang="pl-PL" smtClean="0"/>
              <a:t>2015-09-03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704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B830-8FA6-4ABA-8A49-D972AA73688E}" type="datetime1">
              <a:rPr lang="pl-PL" smtClean="0"/>
              <a:t>2015-09-03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73D8-A309-4CEE-941B-2D93A764A1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80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0" y="4433591"/>
            <a:ext cx="12192000" cy="4901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079733" y="6390752"/>
            <a:ext cx="4416715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baseline="30000" dirty="0"/>
              <a:t>Projekt współfinansowany przez Ministerstwo Pracy i Polityki Społecznej </a:t>
            </a:r>
            <a:endParaRPr lang="pl-PL" sz="1400" baseline="30000" dirty="0" smtClean="0"/>
          </a:p>
          <a:p>
            <a:r>
              <a:rPr lang="pl-PL" sz="1400" baseline="30000" dirty="0" smtClean="0"/>
              <a:t>w </a:t>
            </a:r>
            <a:r>
              <a:rPr lang="pl-PL" sz="1400" baseline="30000" dirty="0"/>
              <a:t>ramach Programu Operacyjnego Fundusz Inicjatyw Obywatelskich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76" y="5474927"/>
            <a:ext cx="1268420" cy="7655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7" y="5515123"/>
            <a:ext cx="2979800" cy="68471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33" y="5474927"/>
            <a:ext cx="2995657" cy="615663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499533" y="6351267"/>
            <a:ext cx="2506156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baseline="30000" dirty="0" smtClean="0"/>
              <a:t>Partner projektu</a:t>
            </a:r>
            <a:endParaRPr lang="pl-PL" sz="1400" baseline="30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079733" y="2713054"/>
            <a:ext cx="10103958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8000" b="1" baseline="30000" dirty="0" smtClean="0"/>
              <a:t>Nadciśnienie tętnicze</a:t>
            </a:r>
            <a:r>
              <a:rPr lang="pl-PL" sz="8000" baseline="30000" dirty="0" smtClean="0"/>
              <a:t>.</a:t>
            </a:r>
            <a:br>
              <a:rPr lang="pl-PL" sz="8000" baseline="30000" dirty="0" smtClean="0"/>
            </a:br>
            <a:r>
              <a:rPr lang="pl-PL" sz="8000" baseline="30000" dirty="0" smtClean="0"/>
              <a:t>O czym </a:t>
            </a:r>
            <a:r>
              <a:rPr lang="pl-PL" sz="8000" baseline="30000" dirty="0"/>
              <a:t>warto wiedzieć</a:t>
            </a:r>
            <a:r>
              <a:rPr lang="pl-PL" sz="8000" baseline="30000" dirty="0" smtClean="0"/>
              <a:t>?</a:t>
            </a:r>
            <a:endParaRPr lang="pl-PL" sz="8000" baseline="30000" dirty="0"/>
          </a:p>
        </p:txBody>
      </p:sp>
      <p:sp>
        <p:nvSpPr>
          <p:cNvPr id="14" name="Prostokąt 13"/>
          <p:cNvSpPr/>
          <p:nvPr/>
        </p:nvSpPr>
        <p:spPr>
          <a:xfrm>
            <a:off x="1079733" y="0"/>
            <a:ext cx="4416716" cy="17283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14000" endPos="33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76142" y="437382"/>
            <a:ext cx="401934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Świadomy Senior</a:t>
            </a:r>
            <a:r>
              <a:rPr lang="pl-PL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Małopolskie debaty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o problemach osób starszych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079733" y="4481563"/>
            <a:ext cx="101039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Spotkanie w Wieliczce, 14 września 2015</a:t>
            </a:r>
            <a:endParaRPr lang="pl-PL" sz="2400" baseline="30000" dirty="0">
              <a:solidFill>
                <a:schemeClr val="bg1"/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90" y="746639"/>
            <a:ext cx="995600" cy="998711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54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19" y="100484"/>
            <a:ext cx="4509588" cy="67575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10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7186" y="2272760"/>
            <a:ext cx="5290424" cy="270843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Jak mierzyć ciśnienie?</a:t>
            </a:r>
          </a:p>
          <a:p>
            <a:pPr algn="just"/>
            <a:r>
              <a:rPr lang="pl-PL" sz="2800" baseline="30000" dirty="0"/>
              <a:t>Już na godzinę przed planowanym pomiarem należy unikać używek, zwłaszcza kawy, alkoholu i papierosów. Kilkanaście minut przed pomiarem nie powinno się wykonywać prac fizycznych ani ćwiczeń. Trzeba się uspokoić, odpocząć, a wcześniej opróżnić pęcherz – silna chęć oddania moczu może fałszować wyniki. Przed pomiarem należy zapoznać się z instrukcją obsługi urządzenia.</a:t>
            </a:r>
          </a:p>
        </p:txBody>
      </p:sp>
    </p:spTree>
    <p:extLst>
      <p:ext uri="{BB962C8B-B14F-4D97-AF65-F5344CB8AC3E}">
        <p14:creationId xmlns:p14="http://schemas.microsoft.com/office/powerpoint/2010/main" val="241901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08" y="100484"/>
            <a:ext cx="4505010" cy="675751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11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8734" y="1296688"/>
            <a:ext cx="5319020" cy="471924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7 porad dla mierzących ciśnienie</a:t>
            </a:r>
          </a:p>
          <a:p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Pomiar trzeba wykonywać zawsze o tej samej godzinie.</a:t>
            </a:r>
          </a:p>
          <a:p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 smtClean="0"/>
              <a:t> </a:t>
            </a:r>
            <a:r>
              <a:rPr lang="pl-PL" sz="2800" baseline="30000" dirty="0"/>
              <a:t>Ręka, na które dokonujemy pomiaru, powinna znajdować się mniej więcej na wysokości serca, a opaska ciśnieniomierza naramiennego – dokładnie na jego </a:t>
            </a:r>
            <a:r>
              <a:rPr lang="pl-PL" sz="2800" baseline="30000" dirty="0" smtClean="0"/>
              <a:t>wysokości.</a:t>
            </a:r>
            <a:endParaRPr lang="pl-PL" sz="2800" baseline="30000" dirty="0"/>
          </a:p>
          <a:p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 smtClean="0"/>
              <a:t> </a:t>
            </a:r>
            <a:r>
              <a:rPr lang="pl-PL" sz="2800" baseline="30000" dirty="0"/>
              <a:t>Podczas pomiaru nie można się poruszać ani rozmawiać.</a:t>
            </a:r>
          </a:p>
          <a:p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 smtClean="0"/>
              <a:t> </a:t>
            </a:r>
            <a:r>
              <a:rPr lang="pl-PL" sz="2800" baseline="30000" dirty="0"/>
              <a:t>Jeżeli wykonujemy więcej niż jeden pomiar, przerwa między nimi powinna trwać co najmniej minutę.</a:t>
            </a:r>
          </a:p>
          <a:p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 smtClean="0"/>
              <a:t> </a:t>
            </a:r>
            <a:r>
              <a:rPr lang="pl-PL" sz="2800" baseline="30000" dirty="0"/>
              <a:t>Otrzymane wartości należy zapisywać.</a:t>
            </a:r>
          </a:p>
          <a:p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 smtClean="0"/>
              <a:t> </a:t>
            </a:r>
            <a:r>
              <a:rPr lang="pl-PL" sz="2800" baseline="30000" dirty="0"/>
              <a:t>Pomiary powinny być wykonywane regularnie ale nie wielokrotnie w ciągu </a:t>
            </a:r>
            <a:r>
              <a:rPr lang="pl-PL" sz="2800" baseline="30000" dirty="0" smtClean="0"/>
              <a:t>dnia. </a:t>
            </a:r>
            <a:endParaRPr lang="pl-PL" sz="2800" baseline="30000" dirty="0"/>
          </a:p>
          <a:p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 smtClean="0"/>
              <a:t> </a:t>
            </a:r>
            <a:r>
              <a:rPr lang="pl-PL" sz="2800" baseline="30000" dirty="0"/>
              <a:t>Podczas gorączki oraz w stanie pobudzenia emocjonalnego </a:t>
            </a:r>
            <a:r>
              <a:rPr lang="pl-PL" sz="2800" baseline="30000" dirty="0" smtClean="0"/>
              <a:t>powinniśmy unikać.</a:t>
            </a:r>
            <a:endParaRPr lang="pl-PL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47684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59" y="110533"/>
            <a:ext cx="4505010" cy="675751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12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8734" y="1011362"/>
            <a:ext cx="5560180" cy="512960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Czy leczenie nadciśnienia </a:t>
            </a:r>
            <a:r>
              <a:rPr lang="pl-PL" sz="4000" b="1" baseline="30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4000" b="1" baseline="30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4000" b="1" baseline="30000" dirty="0" smtClean="0">
                <a:solidFill>
                  <a:schemeClr val="accent1">
                    <a:lumMod val="75000"/>
                  </a:schemeClr>
                </a:solidFill>
              </a:rPr>
              <a:t>można </a:t>
            </a:r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przerwać</a:t>
            </a:r>
            <a:r>
              <a:rPr lang="pl-PL" sz="4000" b="1" baseline="30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pl-PL" sz="2800" baseline="30000" dirty="0" smtClean="0"/>
              <a:t>Nadciśnienie pierwotne jest chorobą przewlekłą, wymagającą stałej kontroli i terapii. Jeśli postępowanie niefarmakologiczne jest niewystarczające, lekarz włącza jeden lub kilka leków obniżających  ciśnienie. Nie zaleca się samodzielnego odstawiania leków w przypadku wyrównania wartości ciśnienia lub nawet jego spadku, ponieważ odstawienie leku może spowodować tzw. reakcję z odbicia z ponownym groźnym dla życia skokiem ciśnienia. O modyfikacji i redukcji leków powinien zadecydować lekarz. Należy podkreślić, że u osób z nadciśnieniem (a także u zdrowych) dopuszczalne są pewne wahania wartości ciśnień w ciągu dnia (zależne choćby od aktywności fizycznej, posiłku, emocji) i  nie należy zbyt gwałtownie reagować na nie zmianą dawki leku  lub jego odstawieniem.</a:t>
            </a:r>
            <a:endParaRPr lang="pl-PL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77240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79733" y="6390752"/>
            <a:ext cx="4416715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baseline="30000" dirty="0"/>
              <a:t>Projekt współfinansowany przez Ministerstwo Pracy i Polityki Społecznej </a:t>
            </a:r>
            <a:endParaRPr lang="pl-PL" sz="1400" baseline="30000" dirty="0" smtClean="0"/>
          </a:p>
          <a:p>
            <a:r>
              <a:rPr lang="pl-PL" sz="1400" baseline="30000" dirty="0" smtClean="0"/>
              <a:t>w </a:t>
            </a:r>
            <a:r>
              <a:rPr lang="pl-PL" sz="1400" baseline="30000" dirty="0"/>
              <a:t>ramach Programu Operacyjnego Fundusz Inicjatyw Obywatelskich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76" y="5474927"/>
            <a:ext cx="1268420" cy="7655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7" y="5515123"/>
            <a:ext cx="2979800" cy="68471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533" y="5474927"/>
            <a:ext cx="2995657" cy="615663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499533" y="6351267"/>
            <a:ext cx="2506156" cy="14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1400" baseline="30000" dirty="0" smtClean="0"/>
              <a:t>Partner projektu</a:t>
            </a:r>
            <a:endParaRPr lang="pl-PL" sz="1400" baseline="30000" dirty="0"/>
          </a:p>
        </p:txBody>
      </p:sp>
      <p:sp>
        <p:nvSpPr>
          <p:cNvPr id="14" name="Prostokąt 13"/>
          <p:cNvSpPr/>
          <p:nvPr/>
        </p:nvSpPr>
        <p:spPr>
          <a:xfrm>
            <a:off x="1079733" y="0"/>
            <a:ext cx="4416716" cy="17283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reflection stA="14000" endPos="33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276142" y="437382"/>
            <a:ext cx="401934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Świadomy Senior</a:t>
            </a:r>
            <a:r>
              <a:rPr lang="pl-PL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Małopolskie debaty 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o problemach osób starszych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90" y="746639"/>
            <a:ext cx="995600" cy="998711"/>
          </a:xfrm>
          <a:prstGeom prst="rect">
            <a:avLst/>
          </a:prstGeom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7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2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Nadciśnienie tętnicze</a:t>
            </a:r>
            <a:r>
              <a:rPr lang="pl-PL" dirty="0" smtClean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8734" y="2086594"/>
            <a:ext cx="6042501" cy="29956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just"/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Co to za schorzenie?</a:t>
            </a:r>
          </a:p>
          <a:p>
            <a:pPr algn="just"/>
            <a:r>
              <a:rPr lang="pl-PL" sz="2800" baseline="30000" dirty="0"/>
              <a:t>O nadciśnieniu mówimy wtedy, gdy wartość pomiaru </a:t>
            </a:r>
            <a:r>
              <a:rPr lang="pl-PL" sz="2800" b="1" baseline="30000" dirty="0"/>
              <a:t>przekracza 140 mm Hg (ciśnienie skurczowe) lub 90 mm Hg (ciśnienie rozkurczowe)</a:t>
            </a:r>
            <a:r>
              <a:rPr lang="pl-PL" sz="2800" baseline="30000" dirty="0"/>
              <a:t>.</a:t>
            </a:r>
          </a:p>
          <a:p>
            <a:pPr algn="just"/>
            <a:r>
              <a:rPr lang="pl-PL" sz="2800" baseline="30000" dirty="0"/>
              <a:t>Nadciśnienie dzielimy na </a:t>
            </a:r>
            <a:r>
              <a:rPr lang="pl-PL" sz="2800" b="1" baseline="30000" dirty="0"/>
              <a:t>pierwotne</a:t>
            </a:r>
            <a:r>
              <a:rPr lang="pl-PL" sz="2800" baseline="30000" dirty="0"/>
              <a:t> i </a:t>
            </a:r>
            <a:r>
              <a:rPr lang="pl-PL" sz="2800" b="1" baseline="30000" dirty="0"/>
              <a:t>wtórne</a:t>
            </a:r>
            <a:r>
              <a:rPr lang="pl-PL" sz="2800" baseline="30000" dirty="0"/>
              <a:t>. To drugie jest tylko objawem innej choroby, np. problemów z nerkami, chorób tarczycy, zaburzeń metabolicznych i hormonalnych. Nadciśnienie pierwotne występuje u ok. 90% chorych i wynika głównie z obciążenia genetycznego, na które nakłada się nasz styl życia: stosowanie używek, brak ruchu oraz stres. </a:t>
            </a:r>
            <a:endParaRPr lang="pl-PL" sz="28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526215" y="1281932"/>
            <a:ext cx="3949003" cy="46050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0" tIns="360000" rIns="360000" bIns="360000" rtlCol="0" anchor="ctr" anchorCtr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Rodzaj </a:t>
            </a:r>
            <a:r>
              <a:rPr lang="pl-PL" dirty="0">
                <a:solidFill>
                  <a:schemeClr val="bg1"/>
                </a:solidFill>
              </a:rPr>
              <a:t>nadciśnienia ma ogromne znaczenie, bo to od niego zależy rodzaj leczenia. W przypadku nadciśnienia wtórnego polega ono na usunięciu przyczyny, czyli np. na operacyjnym usunięciu zwężonej tętnicy nerkowej, hormonalnie czynnych guzów nerek lub farmakologicznym leczeniu choroby podstawowej. Jeżeli chodzi o nadciśnienie pierwotne, lekarze zazwyczaj zaczynają od skłonienia pacjenta do zmiany stylu życia.</a:t>
            </a:r>
          </a:p>
        </p:txBody>
      </p:sp>
    </p:spTree>
    <p:extLst>
      <p:ext uri="{BB962C8B-B14F-4D97-AF65-F5344CB8AC3E}">
        <p14:creationId xmlns:p14="http://schemas.microsoft.com/office/powerpoint/2010/main" val="397477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35" y="203725"/>
            <a:ext cx="4367356" cy="655103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3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7185" y="1123730"/>
            <a:ext cx="6039523" cy="5006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Objawy choroby: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 smtClean="0"/>
              <a:t>Do </a:t>
            </a:r>
            <a:r>
              <a:rPr lang="pl-PL" sz="2800" baseline="30000" dirty="0"/>
              <a:t>najczęstszych objawów nadciśnienia zaliczamy: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bóle </a:t>
            </a:r>
            <a:r>
              <a:rPr lang="pl-PL" sz="2800" baseline="30000" dirty="0"/>
              <a:t>głowy o różnej lokalizacji i charakterze (mitem jest przekonanie, że ból w okolicy czołowej świadczy o niskim ciśnieniu, a w okolicy potylicy o wysokim </a:t>
            </a:r>
            <a:r>
              <a:rPr lang="pl-PL" sz="2800" baseline="30000" dirty="0" smtClean="0"/>
              <a:t>!),</a:t>
            </a:r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problemy </a:t>
            </a:r>
            <a:r>
              <a:rPr lang="pl-PL" sz="2800" baseline="30000" dirty="0"/>
              <a:t>ze snem,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szybkie </a:t>
            </a:r>
            <a:r>
              <a:rPr lang="pl-PL" sz="2800" baseline="30000" dirty="0"/>
              <a:t>męczenie się,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mroczki </a:t>
            </a:r>
            <a:r>
              <a:rPr lang="pl-PL" sz="2800" baseline="30000" dirty="0"/>
              <a:t>przed oczami,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szczególną </a:t>
            </a:r>
            <a:r>
              <a:rPr lang="pl-PL" sz="2800" baseline="30000" dirty="0"/>
              <a:t>skłonność do irytacji,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kołatanie </a:t>
            </a:r>
            <a:r>
              <a:rPr lang="pl-PL" sz="2800" baseline="30000" dirty="0"/>
              <a:t>serca,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potliwość</a:t>
            </a:r>
            <a:r>
              <a:rPr lang="pl-PL" sz="2800" baseline="30000" dirty="0"/>
              <a:t>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szumy </a:t>
            </a:r>
            <a:r>
              <a:rPr lang="pl-PL" sz="2800" baseline="30000" dirty="0"/>
              <a:t>w uszach,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duszności</a:t>
            </a:r>
            <a:r>
              <a:rPr lang="pl-PL" sz="2800" baseline="30000" dirty="0"/>
              <a:t>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zawroty </a:t>
            </a:r>
            <a:r>
              <a:rPr lang="pl-PL" sz="2800" baseline="30000" dirty="0"/>
              <a:t>głowy, </a:t>
            </a:r>
            <a:endParaRPr lang="pl-PL" sz="2800" baseline="30000" dirty="0" smtClean="0"/>
          </a:p>
          <a:p>
            <a:pPr>
              <a:buClr>
                <a:schemeClr val="accent1">
                  <a:lumMod val="75000"/>
                </a:schemeClr>
              </a:buClr>
              <a:buSzPct val="100000"/>
            </a:pPr>
            <a:r>
              <a:rPr lang="pl-PL" sz="2800" baseline="30000" dirty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pl-PL" sz="2800" baseline="30000" dirty="0"/>
              <a:t> </a:t>
            </a:r>
            <a:r>
              <a:rPr lang="pl-PL" sz="2800" baseline="30000" dirty="0" smtClean="0"/>
              <a:t>uczucie </a:t>
            </a:r>
            <a:r>
              <a:rPr lang="pl-PL" sz="2800" baseline="30000" dirty="0"/>
              <a:t>wyczerpania. </a:t>
            </a:r>
            <a:endParaRPr lang="pl-PL" sz="2800" baseline="30000" dirty="0" smtClean="0"/>
          </a:p>
          <a:p>
            <a:endParaRPr lang="pl-PL" sz="2800" baseline="30000" dirty="0" smtClean="0"/>
          </a:p>
          <a:p>
            <a:r>
              <a:rPr lang="pl-PL" sz="2800" baseline="30000" dirty="0" smtClean="0"/>
              <a:t>Choroba </a:t>
            </a:r>
            <a:r>
              <a:rPr lang="pl-PL" sz="2800" baseline="30000" dirty="0"/>
              <a:t>może też przebiegać zupełnie bezobjawowo.</a:t>
            </a:r>
          </a:p>
        </p:txBody>
      </p:sp>
    </p:spTree>
    <p:extLst>
      <p:ext uri="{BB962C8B-B14F-4D97-AF65-F5344CB8AC3E}">
        <p14:creationId xmlns:p14="http://schemas.microsoft.com/office/powerpoint/2010/main" val="29831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4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7186" y="2395871"/>
            <a:ext cx="5310520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8000" b="1" baseline="30000" dirty="0">
                <a:solidFill>
                  <a:schemeClr val="accent1">
                    <a:lumMod val="75000"/>
                  </a:schemeClr>
                </a:solidFill>
              </a:rPr>
              <a:t>Co przyczynia się do nadciśnienia </a:t>
            </a:r>
            <a:r>
              <a:rPr lang="pl-PL" sz="8000" b="1" baseline="30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8000" b="1" baseline="30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8000" b="1" baseline="30000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pl-PL" sz="8000" b="1" baseline="30000" dirty="0">
                <a:solidFill>
                  <a:schemeClr val="accent1">
                    <a:lumMod val="75000"/>
                  </a:schemeClr>
                </a:solidFill>
              </a:rPr>
              <a:t>seniorów</a:t>
            </a:r>
            <a:r>
              <a:rPr lang="pl-PL" sz="8000" b="1" baseline="30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pl-PL" sz="8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410849" y="1743596"/>
            <a:ext cx="5064370" cy="36816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360000" tIns="360000" rIns="360000" bIns="360000" rtlCol="0" anchor="ctr" anchorCtr="0">
            <a:spAutoFit/>
          </a:bodyPr>
          <a:lstStyle/>
          <a:p>
            <a:r>
              <a:rPr lang="pl-PL" sz="4800" baseline="30000" dirty="0">
                <a:solidFill>
                  <a:schemeClr val="bg1"/>
                </a:solidFill>
              </a:rPr>
              <a:t>• </a:t>
            </a:r>
            <a:r>
              <a:rPr lang="pl-PL" sz="4800" b="1" baseline="30000" dirty="0">
                <a:solidFill>
                  <a:schemeClr val="bg1"/>
                </a:solidFill>
              </a:rPr>
              <a:t>Nieodpowiednia dieta</a:t>
            </a:r>
            <a:r>
              <a:rPr lang="pl-PL" sz="4800" baseline="30000" dirty="0">
                <a:solidFill>
                  <a:schemeClr val="bg1"/>
                </a:solidFill>
              </a:rPr>
              <a:t> </a:t>
            </a:r>
          </a:p>
          <a:p>
            <a:r>
              <a:rPr lang="pl-PL" sz="4800" baseline="30000" dirty="0">
                <a:solidFill>
                  <a:schemeClr val="bg1"/>
                </a:solidFill>
              </a:rPr>
              <a:t>• </a:t>
            </a:r>
            <a:r>
              <a:rPr lang="pl-PL" sz="4800" b="1" baseline="30000" dirty="0">
                <a:solidFill>
                  <a:schemeClr val="bg1"/>
                </a:solidFill>
              </a:rPr>
              <a:t>Otyłość</a:t>
            </a:r>
            <a:endParaRPr lang="pl-PL" sz="4800" baseline="30000" dirty="0">
              <a:solidFill>
                <a:schemeClr val="bg1"/>
              </a:solidFill>
            </a:endParaRPr>
          </a:p>
          <a:p>
            <a:r>
              <a:rPr lang="pl-PL" sz="4800" baseline="30000" dirty="0">
                <a:solidFill>
                  <a:schemeClr val="bg1"/>
                </a:solidFill>
              </a:rPr>
              <a:t>• </a:t>
            </a:r>
            <a:r>
              <a:rPr lang="pl-PL" sz="4800" b="1" baseline="30000" dirty="0" smtClean="0">
                <a:solidFill>
                  <a:schemeClr val="bg1"/>
                </a:solidFill>
              </a:rPr>
              <a:t>Zmniejszenie     aktywności </a:t>
            </a:r>
            <a:r>
              <a:rPr lang="pl-PL" sz="4800" b="1" baseline="30000" dirty="0">
                <a:solidFill>
                  <a:schemeClr val="bg1"/>
                </a:solidFill>
              </a:rPr>
              <a:t>fizycznej</a:t>
            </a:r>
            <a:endParaRPr lang="pl-PL" sz="4800" baseline="30000" dirty="0">
              <a:solidFill>
                <a:schemeClr val="bg1"/>
              </a:solidFill>
            </a:endParaRPr>
          </a:p>
          <a:p>
            <a:r>
              <a:rPr lang="pl-PL" sz="4800" baseline="30000" dirty="0">
                <a:solidFill>
                  <a:schemeClr val="bg1"/>
                </a:solidFill>
              </a:rPr>
              <a:t>• </a:t>
            </a:r>
            <a:r>
              <a:rPr lang="pl-PL" sz="4800" b="1" baseline="30000" dirty="0">
                <a:solidFill>
                  <a:schemeClr val="bg1"/>
                </a:solidFill>
              </a:rPr>
              <a:t>Używki</a:t>
            </a:r>
            <a:endParaRPr lang="pl-PL" sz="4800" baseline="30000" dirty="0">
              <a:solidFill>
                <a:schemeClr val="bg1"/>
              </a:solidFill>
            </a:endParaRPr>
          </a:p>
          <a:p>
            <a:r>
              <a:rPr lang="pl-PL" sz="4800" baseline="30000" dirty="0">
                <a:solidFill>
                  <a:schemeClr val="bg1"/>
                </a:solidFill>
              </a:rPr>
              <a:t>• </a:t>
            </a:r>
            <a:r>
              <a:rPr lang="pl-PL" sz="4800" b="1" baseline="30000" dirty="0">
                <a:solidFill>
                  <a:schemeClr val="bg1"/>
                </a:solidFill>
              </a:rPr>
              <a:t>Stres i brak snu</a:t>
            </a:r>
            <a:endParaRPr lang="pl-PL" sz="48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21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08" y="100484"/>
            <a:ext cx="4505010" cy="67575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5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7186" y="2272760"/>
            <a:ext cx="5290424" cy="270843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Nieodpowiednia </a:t>
            </a:r>
            <a:r>
              <a:rPr lang="pl-PL" sz="4000" b="1" baseline="30000" dirty="0" smtClean="0">
                <a:solidFill>
                  <a:schemeClr val="accent1">
                    <a:lumMod val="75000"/>
                  </a:schemeClr>
                </a:solidFill>
              </a:rPr>
              <a:t>dieta</a:t>
            </a:r>
          </a:p>
          <a:p>
            <a:pPr algn="just"/>
            <a:r>
              <a:rPr lang="pl-PL" sz="2800" baseline="30000" dirty="0" smtClean="0"/>
              <a:t>Nadmiar soli, mało warzyw i owoców, pełnoziarnistych produktów i nietłustego nabiału, dużo żywności konserwowanej związkami sodu. Przeciętny Polak spożywa dziennie ok. 11 g soli. Według Światowej Organizacji Zdrowia (WHO) spożycie nie powinno przekraczać 5 g dziennie. Ograniczenie konsumpcji soli do tego poziomu może obniżyć ciśnienie nawet o 8 mm Hg.</a:t>
            </a:r>
            <a:endParaRPr lang="pl-PL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68702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08" y="100484"/>
            <a:ext cx="4505010" cy="67575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6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7186" y="1985502"/>
            <a:ext cx="5290424" cy="328295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Otyłość </a:t>
            </a:r>
            <a:endParaRPr lang="pl-PL" sz="4000" b="1" baseline="30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2800" baseline="30000" dirty="0"/>
              <a:t>Nadwaga jest najczęstszym czynnikiem środowiskowym powiązanym z rozwojem nadciśnienia. U 70% mężczyzn i 61% kobiet otyłość bezpośrednio wpływa na tę chorobę. Na nadciśnienie szczególnie narażone są osoby, u których występuje otyłość brzuszna. Zrzucenie każdego 1 kg wagi w przypadku otyłości może zmniejszyć ciśnienie nawet o 2 mm Hg. Istotna redukcja wagi ciała może być niekiedy wystarczająca w leczeniu nadciśnienia, bez konieczności sięgania po leki.</a:t>
            </a:r>
          </a:p>
        </p:txBody>
      </p:sp>
    </p:spTree>
    <p:extLst>
      <p:ext uri="{BB962C8B-B14F-4D97-AF65-F5344CB8AC3E}">
        <p14:creationId xmlns:p14="http://schemas.microsoft.com/office/powerpoint/2010/main" val="135984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19" y="100484"/>
            <a:ext cx="4509588" cy="67575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7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7186" y="2703647"/>
            <a:ext cx="5290424" cy="18466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Zmniejszenie aktywności fizycznej </a:t>
            </a:r>
            <a:endParaRPr lang="pl-PL" sz="4000" b="1" baseline="30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2800" baseline="30000" dirty="0"/>
              <a:t>U osób prowadzących siedzący tryb życia i unikających ruchu ryzyko nadciśnienia wzrasta 1,5-krotnie. Tymczasem zdaniem lekarzy regularna aktywność fizyczna (30-60 min dziennie przez większość dni tygodnia) może obniżyć ciśnienie o kilka mm Hg.</a:t>
            </a:r>
          </a:p>
        </p:txBody>
      </p:sp>
    </p:spTree>
    <p:extLst>
      <p:ext uri="{BB962C8B-B14F-4D97-AF65-F5344CB8AC3E}">
        <p14:creationId xmlns:p14="http://schemas.microsoft.com/office/powerpoint/2010/main" val="274812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6" y="100484"/>
            <a:ext cx="4495854" cy="67575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8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7186" y="2416389"/>
            <a:ext cx="5290424" cy="24211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Używki: papierosy i </a:t>
            </a:r>
            <a:r>
              <a:rPr lang="pl-PL" sz="4000" b="1" baseline="30000" dirty="0" smtClean="0">
                <a:solidFill>
                  <a:schemeClr val="accent1">
                    <a:lumMod val="75000"/>
                  </a:schemeClr>
                </a:solidFill>
              </a:rPr>
              <a:t>kawa </a:t>
            </a:r>
          </a:p>
          <a:p>
            <a:pPr algn="just"/>
            <a:r>
              <a:rPr lang="pl-PL" sz="2800" baseline="30000" dirty="0"/>
              <a:t>Każde zaciągnięcie się papierosem powoduje większe wydzielanie adrenaliny, która z kolei podwyższa ciśnienie. Zdaniem specjalistów już po 24 godzinach od rzucenia palenia tętno i ciśnienie zaczynają spadać. Niewielkie, sporadycznie wypijane ilości alkoholu nie mają wpływu na ciśnienie. Regularna konsumpcja napojów alkoholowych powoduje jednak jego wzrost.</a:t>
            </a:r>
          </a:p>
        </p:txBody>
      </p:sp>
    </p:spTree>
    <p:extLst>
      <p:ext uri="{BB962C8B-B14F-4D97-AF65-F5344CB8AC3E}">
        <p14:creationId xmlns:p14="http://schemas.microsoft.com/office/powerpoint/2010/main" val="177824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76" y="100484"/>
            <a:ext cx="4491275" cy="6757516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0"/>
            <a:ext cx="12192000" cy="56726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47133" y="6356350"/>
            <a:ext cx="7806267" cy="365125"/>
          </a:xfrm>
        </p:spPr>
        <p:txBody>
          <a:bodyPr/>
          <a:lstStyle/>
          <a:p>
            <a:pPr algn="l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Świadomy Senior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. Małopolskie debaty o problemach osób starszych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2733" cy="365125"/>
          </a:xfrm>
        </p:spPr>
        <p:txBody>
          <a:bodyPr/>
          <a:lstStyle/>
          <a:p>
            <a:fld id="{79B073D8-A309-4CEE-941B-2D93A764A108}" type="slidenum">
              <a:rPr lang="pl-PL" smtClean="0">
                <a:solidFill>
                  <a:schemeClr val="accent1">
                    <a:lumMod val="75000"/>
                  </a:schemeClr>
                </a:solidFill>
              </a:rPr>
              <a:t>9</a:t>
            </a:fld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48734" y="197935"/>
            <a:ext cx="1051560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Nadciśnienie tętnicze</a:t>
            </a:r>
            <a:r>
              <a:rPr lang="pl-PL" dirty="0">
                <a:solidFill>
                  <a:schemeClr val="bg1"/>
                </a:solidFill>
              </a:rPr>
              <a:t>. O czym warto wiedzieć?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47186" y="2847276"/>
            <a:ext cx="5290424" cy="15594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4000" b="1" baseline="30000" dirty="0">
                <a:solidFill>
                  <a:schemeClr val="accent1">
                    <a:lumMod val="75000"/>
                  </a:schemeClr>
                </a:solidFill>
              </a:rPr>
              <a:t>Stres i brak snu </a:t>
            </a:r>
            <a:endParaRPr lang="pl-PL" sz="4000" b="1" baseline="30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pl-PL" sz="2800" baseline="30000" dirty="0"/>
              <a:t>Codzienne narażenie na sytuacje stresowe prowadzi do wzrostu ciśnienia. Na chorobę bardziej narażone są także osoby, które przesypiają mniej niż 5 godzin na dobę.</a:t>
            </a:r>
          </a:p>
        </p:txBody>
      </p:sp>
    </p:spTree>
    <p:extLst>
      <p:ext uri="{BB962C8B-B14F-4D97-AF65-F5344CB8AC3E}">
        <p14:creationId xmlns:p14="http://schemas.microsoft.com/office/powerpoint/2010/main" val="13985655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955</Words>
  <Application>Microsoft Office PowerPoint</Application>
  <PresentationFormat>Panoramiczny</PresentationFormat>
  <Paragraphs>105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Żyłko</dc:creator>
  <cp:lastModifiedBy>Tomasz Żyłko</cp:lastModifiedBy>
  <cp:revision>20</cp:revision>
  <dcterms:created xsi:type="dcterms:W3CDTF">2015-09-02T06:42:54Z</dcterms:created>
  <dcterms:modified xsi:type="dcterms:W3CDTF">2015-09-03T11:19:29Z</dcterms:modified>
</cp:coreProperties>
</file>